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aleway"/>
      <p:regular r:id="rId16"/>
      <p:bold r:id="rId17"/>
      <p:italic r:id="rId18"/>
      <p:boldItalic r:id="rId19"/>
    </p:embeddedFont>
    <p:embeddedFont>
      <p:font typeface="Roboto"/>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Lato-regular.fntdata"/><Relationship Id="rId23"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bold.fntdata"/><Relationship Id="rId16" Type="http://schemas.openxmlformats.org/officeDocument/2006/relationships/font" Target="fonts/Raleway-regular.fntdata"/><Relationship Id="rId19" Type="http://schemas.openxmlformats.org/officeDocument/2006/relationships/font" Target="fonts/Raleway-boldItalic.fntdata"/><Relationship Id="rId18" Type="http://schemas.openxmlformats.org/officeDocument/2006/relationships/font" Target="fonts/Raleway-italic.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1b515fda92_0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1b515fda9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11b515fda92_0_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11b515fda92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c6f73a04f_0_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c6f73a04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c6f73a04f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c6f73a04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c6f73a04f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c6f73a0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www.kaggle.com/competitions/dogs-vs-cats/data" TargetMode="External"/><Relationship Id="rId4" Type="http://schemas.openxmlformats.org/officeDocument/2006/relationships/hyperlink" Target="https://www.kaggle.com/competitions/dogs-vs-cats/data"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Raleway"/>
                <a:ea typeface="Raleway"/>
                <a:cs typeface="Raleway"/>
                <a:sym typeface="Raleway"/>
              </a:rPr>
              <a:t>Big Data Analytics Project: Cats and Dogs classifier</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Lato"/>
                <a:ea typeface="Lato"/>
                <a:cs typeface="Lato"/>
                <a:sym typeface="Lato"/>
              </a:rPr>
              <a:t>Submitted By:</a:t>
            </a:r>
            <a:endParaRPr sz="1600">
              <a:latin typeface="Lato"/>
              <a:ea typeface="Lato"/>
              <a:cs typeface="Lato"/>
              <a:sym typeface="Lato"/>
            </a:endParaRPr>
          </a:p>
          <a:p>
            <a:pPr indent="0" lvl="0" marL="0" rtl="0" algn="l">
              <a:spcBef>
                <a:spcPts val="0"/>
              </a:spcBef>
              <a:spcAft>
                <a:spcPts val="0"/>
              </a:spcAft>
              <a:buNone/>
            </a:pPr>
            <a:r>
              <a:rPr lang="en" sz="1600">
                <a:latin typeface="Lato"/>
                <a:ea typeface="Lato"/>
                <a:cs typeface="Lato"/>
                <a:sym typeface="Lato"/>
              </a:rPr>
              <a:t>Chetan Kumar (0702786)</a:t>
            </a:r>
            <a:endParaRPr sz="1600">
              <a:latin typeface="Lato"/>
              <a:ea typeface="Lato"/>
              <a:cs typeface="Lato"/>
              <a:sym typeface="Lato"/>
            </a:endParaRPr>
          </a:p>
          <a:p>
            <a:pPr indent="0" lvl="0" marL="0" rtl="0" algn="l">
              <a:spcBef>
                <a:spcPts val="0"/>
              </a:spcBef>
              <a:spcAft>
                <a:spcPts val="0"/>
              </a:spcAft>
              <a:buNone/>
            </a:pPr>
            <a:r>
              <a:rPr lang="en" sz="1600">
                <a:latin typeface="Lato"/>
                <a:ea typeface="Lato"/>
                <a:cs typeface="Lato"/>
                <a:sym typeface="Lato"/>
              </a:rPr>
              <a:t>Ishmeet Singh (0690912)</a:t>
            </a:r>
            <a:endParaRPr sz="1600">
              <a:latin typeface="Lato"/>
              <a:ea typeface="Lato"/>
              <a:cs typeface="Lato"/>
              <a:sym typeface="Lato"/>
            </a:endParaRPr>
          </a:p>
          <a:p>
            <a:pPr indent="0" lvl="0" marL="0" rtl="0" algn="l">
              <a:spcBef>
                <a:spcPts val="0"/>
              </a:spcBef>
              <a:spcAft>
                <a:spcPts val="0"/>
              </a:spcAft>
              <a:buNone/>
            </a:pPr>
            <a:r>
              <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CONCLUSION</a:t>
            </a:r>
            <a:endParaRPr sz="3000"/>
          </a:p>
        </p:txBody>
      </p:sp>
      <p:sp>
        <p:nvSpPr>
          <p:cNvPr id="122" name="Google Shape;122;p22"/>
          <p:cNvSpPr txBox="1"/>
          <p:nvPr>
            <p:ph idx="1" type="body"/>
          </p:nvPr>
        </p:nvSpPr>
        <p:spPr>
          <a:xfrm>
            <a:off x="146950" y="1465800"/>
            <a:ext cx="2887200" cy="350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a:t>We were able to train our model in  4414 seconds (1.2 hours approximately). This took a lot of time which can be solved with the help of pyspark. Unfortunately, we were not able to transfer  </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a:t>Our model is able to classify cats and dogs successfully. We tried to predict an image of a cat. Our model is able to predict this image as a cat with an accuracy of 72.95 percentage of accuracy. </a:t>
            </a:r>
            <a:endParaRPr/>
          </a:p>
        </p:txBody>
      </p:sp>
      <p:pic>
        <p:nvPicPr>
          <p:cNvPr descr="Black and white upward shot of Golden Gate Bridge" id="123" name="Google Shape;123;p22"/>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AIM</a:t>
            </a:r>
            <a:endParaRPr/>
          </a:p>
        </p:txBody>
      </p:sp>
      <p:sp>
        <p:nvSpPr>
          <p:cNvPr id="74" name="Google Shape;74;p1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17500" lvl="0" marL="457200" rtl="0" algn="l">
              <a:lnSpc>
                <a:spcPct val="120000"/>
              </a:lnSpc>
              <a:spcBef>
                <a:spcPts val="1000"/>
              </a:spcBef>
              <a:spcAft>
                <a:spcPts val="0"/>
              </a:spcAft>
              <a:buClr>
                <a:srgbClr val="404040"/>
              </a:buClr>
              <a:buSzPts val="1400"/>
              <a:buFont typeface="Arial"/>
              <a:buChar char="●"/>
            </a:pPr>
            <a:r>
              <a:rPr lang="en" sz="1400">
                <a:solidFill>
                  <a:srgbClr val="404040"/>
                </a:solidFill>
                <a:latin typeface="Arial"/>
                <a:ea typeface="Arial"/>
                <a:cs typeface="Arial"/>
                <a:sym typeface="Arial"/>
              </a:rPr>
              <a:t>Our goal was to classify images of dogs and cats from the given data of 25000 images.</a:t>
            </a:r>
            <a:endParaRPr sz="1400">
              <a:solidFill>
                <a:srgbClr val="404040"/>
              </a:solidFill>
              <a:latin typeface="Arial"/>
              <a:ea typeface="Arial"/>
              <a:cs typeface="Arial"/>
              <a:sym typeface="Arial"/>
            </a:endParaRPr>
          </a:p>
          <a:p>
            <a:pPr indent="-317500" lvl="0" marL="457200" rtl="0" algn="l">
              <a:lnSpc>
                <a:spcPct val="120000"/>
              </a:lnSpc>
              <a:spcBef>
                <a:spcPts val="0"/>
              </a:spcBef>
              <a:spcAft>
                <a:spcPts val="0"/>
              </a:spcAft>
              <a:buClr>
                <a:srgbClr val="404040"/>
              </a:buClr>
              <a:buSzPts val="1400"/>
              <a:buFont typeface="Arial"/>
              <a:buChar char="●"/>
            </a:pPr>
            <a:r>
              <a:rPr lang="en" sz="1400">
                <a:solidFill>
                  <a:srgbClr val="404040"/>
                </a:solidFill>
                <a:latin typeface="Arial"/>
                <a:ea typeface="Arial"/>
                <a:cs typeface="Arial"/>
                <a:sym typeface="Arial"/>
              </a:rPr>
              <a:t>In our examples we will use two sets of pictures, which we got from</a:t>
            </a:r>
            <a:r>
              <a:rPr lang="en" sz="1400">
                <a:solidFill>
                  <a:srgbClr val="404040"/>
                </a:solidFill>
                <a:uFill>
                  <a:noFill/>
                </a:uFill>
                <a:latin typeface="Arial"/>
                <a:ea typeface="Arial"/>
                <a:cs typeface="Arial"/>
                <a:sym typeface="Arial"/>
                <a:hlinkClick r:id="rId3">
                  <a:extLst>
                    <a:ext uri="{A12FA001-AC4F-418D-AE19-62706E023703}">
                      <ahyp:hlinkClr val="tx"/>
                    </a:ext>
                  </a:extLst>
                </a:hlinkClick>
              </a:rPr>
              <a:t> </a:t>
            </a:r>
            <a:r>
              <a:rPr lang="en" sz="1400" u="sng">
                <a:solidFill>
                  <a:schemeClr val="hlink"/>
                </a:solidFill>
                <a:latin typeface="Arial"/>
                <a:ea typeface="Arial"/>
                <a:cs typeface="Arial"/>
                <a:sym typeface="Arial"/>
                <a:hlinkClick r:id="rId4"/>
              </a:rPr>
              <a:t>Kaggle</a:t>
            </a:r>
            <a:r>
              <a:rPr lang="en" sz="1400">
                <a:solidFill>
                  <a:srgbClr val="0000FF"/>
                </a:solidFill>
                <a:latin typeface="Arial"/>
                <a:ea typeface="Arial"/>
                <a:cs typeface="Arial"/>
                <a:sym typeface="Arial"/>
              </a:rPr>
              <a:t> </a:t>
            </a:r>
            <a:r>
              <a:rPr lang="en" sz="1400">
                <a:solidFill>
                  <a:srgbClr val="404040"/>
                </a:solidFill>
                <a:latin typeface="Arial"/>
                <a:ea typeface="Arial"/>
                <a:cs typeface="Arial"/>
                <a:sym typeface="Arial"/>
              </a:rPr>
              <a:t>12500 cats and 12500 dogs.</a:t>
            </a:r>
            <a:endParaRPr sz="1400">
              <a:solidFill>
                <a:srgbClr val="404040"/>
              </a:solidFill>
              <a:latin typeface="Arial"/>
              <a:ea typeface="Arial"/>
              <a:cs typeface="Arial"/>
              <a:sym typeface="Arial"/>
            </a:endParaRPr>
          </a:p>
          <a:p>
            <a:pPr indent="-317500" lvl="0" marL="457200" rtl="0" algn="l">
              <a:lnSpc>
                <a:spcPct val="120000"/>
              </a:lnSpc>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This is a binary classification problem where the response variable is 0 and 1, i.e, 0 for cats and 1 for dogs.</a:t>
            </a:r>
            <a:endParaRPr sz="1400">
              <a:solidFill>
                <a:srgbClr val="000000"/>
              </a:solidFill>
              <a:latin typeface="Arial"/>
              <a:ea typeface="Arial"/>
              <a:cs typeface="Arial"/>
              <a:sym typeface="Arial"/>
            </a:endParaRPr>
          </a:p>
          <a:p>
            <a:pPr indent="-317500" lvl="0" marL="457200" rtl="0" algn="l">
              <a:lnSpc>
                <a:spcPct val="120000"/>
              </a:lnSpc>
              <a:spcBef>
                <a:spcPts val="0"/>
              </a:spcBef>
              <a:spcAft>
                <a:spcPts val="0"/>
              </a:spcAft>
              <a:buClr>
                <a:srgbClr val="404040"/>
              </a:buClr>
              <a:buSzPts val="1400"/>
              <a:buFont typeface="Arial"/>
              <a:buChar char="●"/>
            </a:pPr>
            <a:r>
              <a:rPr lang="en" sz="1400">
                <a:solidFill>
                  <a:srgbClr val="404040"/>
                </a:solidFill>
                <a:latin typeface="Arial"/>
                <a:ea typeface="Arial"/>
                <a:cs typeface="Arial"/>
                <a:sym typeface="Arial"/>
              </a:rPr>
              <a:t>We will use CNN to predict the output of the image classification of cat and dogs.</a:t>
            </a:r>
            <a:endParaRPr sz="1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Deep Neural Network working	</a:t>
            </a:r>
            <a:endParaRPr/>
          </a:p>
        </p:txBody>
      </p:sp>
      <p:sp>
        <p:nvSpPr>
          <p:cNvPr id="80" name="Google Shape;80;p15"/>
          <p:cNvSpPr txBox="1"/>
          <p:nvPr>
            <p:ph idx="1" type="body"/>
          </p:nvPr>
        </p:nvSpPr>
        <p:spPr>
          <a:xfrm>
            <a:off x="471900" y="1919075"/>
            <a:ext cx="8022300" cy="2732100"/>
          </a:xfrm>
          <a:prstGeom prst="rect">
            <a:avLst/>
          </a:prstGeom>
        </p:spPr>
        <p:txBody>
          <a:bodyPr anchorCtr="0" anchor="t" bIns="91425" lIns="91425" spcFirstLastPara="1" rIns="91425" wrap="square" tIns="91425">
            <a:noAutofit/>
          </a:bodyPr>
          <a:lstStyle/>
          <a:p>
            <a:pPr indent="-311150" lvl="0" marL="457200" rtl="0" algn="l">
              <a:lnSpc>
                <a:spcPct val="120000"/>
              </a:lnSpc>
              <a:spcBef>
                <a:spcPts val="500"/>
              </a:spcBef>
              <a:spcAft>
                <a:spcPts val="0"/>
              </a:spcAft>
              <a:buSzPts val="1300"/>
              <a:buFont typeface="Arial"/>
              <a:buChar char="●"/>
            </a:pPr>
            <a:r>
              <a:rPr lang="en" sz="1300">
                <a:solidFill>
                  <a:srgbClr val="000000"/>
                </a:solidFill>
                <a:latin typeface="Arial"/>
                <a:ea typeface="Arial"/>
                <a:cs typeface="Arial"/>
                <a:sym typeface="Arial"/>
              </a:rPr>
              <a:t>Each pixel of image is represented by a node in input layer and are multiplied by an appropriate weight and then a activation function is applied on the result which act as the input of next layer and this process is carried out till the output layer.</a:t>
            </a:r>
            <a:endParaRPr sz="1300">
              <a:solidFill>
                <a:srgbClr val="000000"/>
              </a:solidFill>
              <a:latin typeface="Arial"/>
              <a:ea typeface="Arial"/>
              <a:cs typeface="Arial"/>
              <a:sym typeface="Arial"/>
            </a:endParaRPr>
          </a:p>
          <a:p>
            <a:pPr indent="-311150" lvl="0" marL="457200" rtl="0" algn="l">
              <a:lnSpc>
                <a:spcPct val="120000"/>
              </a:lnSpc>
              <a:spcBef>
                <a:spcPts val="0"/>
              </a:spcBef>
              <a:spcAft>
                <a:spcPts val="0"/>
              </a:spcAft>
              <a:buSzPts val="1300"/>
              <a:buFont typeface="Arial"/>
              <a:buChar char="●"/>
            </a:pPr>
            <a:r>
              <a:rPr lang="en" sz="1300">
                <a:solidFill>
                  <a:srgbClr val="000000"/>
                </a:solidFill>
                <a:latin typeface="Arial"/>
                <a:ea typeface="Arial"/>
                <a:cs typeface="Arial"/>
                <a:sym typeface="Arial"/>
              </a:rPr>
              <a:t>The activation function make output non-linear and neural network can be applied to higher order logics.</a:t>
            </a:r>
            <a:endParaRPr sz="1300">
              <a:solidFill>
                <a:srgbClr val="000000"/>
              </a:solidFill>
              <a:latin typeface="Arial"/>
              <a:ea typeface="Arial"/>
              <a:cs typeface="Arial"/>
              <a:sym typeface="Arial"/>
            </a:endParaRPr>
          </a:p>
          <a:p>
            <a:pPr indent="-311150" lvl="0" marL="457200" rtl="0" algn="l">
              <a:lnSpc>
                <a:spcPct val="120000"/>
              </a:lnSpc>
              <a:spcBef>
                <a:spcPts val="0"/>
              </a:spcBef>
              <a:spcAft>
                <a:spcPts val="0"/>
              </a:spcAft>
              <a:buSzPts val="1300"/>
              <a:buFont typeface="Arial"/>
              <a:buChar char="●"/>
            </a:pPr>
            <a:r>
              <a:rPr lang="en" sz="1300">
                <a:solidFill>
                  <a:srgbClr val="000000"/>
                </a:solidFill>
                <a:latin typeface="Arial"/>
                <a:ea typeface="Arial"/>
                <a:cs typeface="Arial"/>
                <a:sym typeface="Arial"/>
              </a:rPr>
              <a:t>The error is computed by comparing actual output and output of neural network.</a:t>
            </a:r>
            <a:endParaRPr sz="1300">
              <a:solidFill>
                <a:srgbClr val="000000"/>
              </a:solidFill>
              <a:latin typeface="Arial"/>
              <a:ea typeface="Arial"/>
              <a:cs typeface="Arial"/>
              <a:sym typeface="Arial"/>
            </a:endParaRPr>
          </a:p>
          <a:p>
            <a:pPr indent="-311150" lvl="0" marL="457200" rtl="0" algn="l">
              <a:lnSpc>
                <a:spcPct val="120000"/>
              </a:lnSpc>
              <a:spcBef>
                <a:spcPts val="0"/>
              </a:spcBef>
              <a:spcAft>
                <a:spcPts val="0"/>
              </a:spcAft>
              <a:buSzPts val="1300"/>
              <a:buFont typeface="Arial"/>
              <a:buChar char="●"/>
            </a:pPr>
            <a:r>
              <a:rPr lang="en" sz="1300">
                <a:solidFill>
                  <a:srgbClr val="000000"/>
                </a:solidFill>
                <a:latin typeface="Arial"/>
                <a:ea typeface="Arial"/>
                <a:cs typeface="Arial"/>
                <a:sym typeface="Arial"/>
              </a:rPr>
              <a:t>First batches of images are fed into the network with random weights then output with those weights are calculated and error is determined. Then the error is back-propagated and weights are adjusted. This process is continued till error is reduced to minimal.</a:t>
            </a:r>
            <a:endParaRPr sz="1300">
              <a:solidFill>
                <a:srgbClr val="000000"/>
              </a:solidFill>
              <a:latin typeface="Arial"/>
              <a:ea typeface="Arial"/>
              <a:cs typeface="Arial"/>
              <a:sym typeface="Arial"/>
            </a:endParaRPr>
          </a:p>
          <a:p>
            <a:pPr indent="-273050" lvl="0" marL="457200" rtl="0" algn="l">
              <a:spcBef>
                <a:spcPts val="0"/>
              </a:spcBef>
              <a:spcAft>
                <a:spcPts val="0"/>
              </a:spcAft>
              <a:buSzPts val="700"/>
              <a:buChar char="●"/>
            </a:pPr>
            <a:r>
              <a:t/>
            </a:r>
            <a:endParaRPr sz="7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Deep Neural Network working	</a:t>
            </a:r>
            <a:endParaRPr/>
          </a:p>
        </p:txBody>
      </p:sp>
      <p:sp>
        <p:nvSpPr>
          <p:cNvPr id="86" name="Google Shape;86;p16"/>
          <p:cNvSpPr txBox="1"/>
          <p:nvPr>
            <p:ph idx="1" type="body"/>
          </p:nvPr>
        </p:nvSpPr>
        <p:spPr>
          <a:xfrm>
            <a:off x="272100" y="1770825"/>
            <a:ext cx="8222100" cy="2880300"/>
          </a:xfrm>
          <a:prstGeom prst="rect">
            <a:avLst/>
          </a:prstGeom>
        </p:spPr>
        <p:txBody>
          <a:bodyPr anchorCtr="0" anchor="t" bIns="91425" lIns="91425" spcFirstLastPara="1" rIns="91425" wrap="square" tIns="91425">
            <a:noAutofit/>
          </a:bodyPr>
          <a:lstStyle/>
          <a:p>
            <a:pPr indent="-292100" lvl="0" marL="457200" rtl="0" algn="l">
              <a:lnSpc>
                <a:spcPct val="120000"/>
              </a:lnSpc>
              <a:spcBef>
                <a:spcPts val="0"/>
              </a:spcBef>
              <a:spcAft>
                <a:spcPts val="0"/>
              </a:spcAft>
              <a:buClr>
                <a:srgbClr val="000000"/>
              </a:buClr>
              <a:buSzPts val="1000"/>
              <a:buFont typeface="Arial"/>
              <a:buChar char="●"/>
            </a:pPr>
            <a:r>
              <a:rPr b="1" lang="en" sz="1000">
                <a:solidFill>
                  <a:srgbClr val="000000"/>
                </a:solidFill>
                <a:latin typeface="Arial"/>
                <a:ea typeface="Arial"/>
                <a:cs typeface="Arial"/>
                <a:sym typeface="Arial"/>
              </a:rPr>
              <a:t>Convolutional Layers: </a:t>
            </a:r>
            <a:r>
              <a:rPr lang="en" sz="1000">
                <a:solidFill>
                  <a:srgbClr val="000000"/>
                </a:solidFill>
                <a:latin typeface="Arial"/>
                <a:ea typeface="Arial"/>
                <a:cs typeface="Arial"/>
                <a:sym typeface="Arial"/>
              </a:rPr>
              <a:t>The major component of convolutional neural networks are their convolutional layers. Convolutions are simple operations that result in the activation of an input when a filter is applied. Filters are a set of learnable weights which are learned using the backpropagation algorithm. Each pixel produces its own weights which act as image filters. Weights are small matrices produced with each pixel. As each filter in a layer creates a new image, the new image is combined and then passed through each neuron in the next layer and so on until the end of the network is reached. Filters are used to detect patterns such as edges and repeating the same filter on an input produces a feature map that indicates the location and strength of features from an input, such as edges and corners.</a:t>
            </a:r>
            <a:endParaRPr sz="1000">
              <a:solidFill>
                <a:srgbClr val="000000"/>
              </a:solidFill>
              <a:latin typeface="Arial"/>
              <a:ea typeface="Arial"/>
              <a:cs typeface="Arial"/>
              <a:sym typeface="Arial"/>
            </a:endParaRPr>
          </a:p>
          <a:p>
            <a:pPr indent="0" lvl="0" marL="0" rtl="0" algn="l">
              <a:lnSpc>
                <a:spcPct val="120000"/>
              </a:lnSpc>
              <a:spcBef>
                <a:spcPts val="0"/>
              </a:spcBef>
              <a:spcAft>
                <a:spcPts val="0"/>
              </a:spcAft>
              <a:buNone/>
            </a:pPr>
            <a:r>
              <a:t/>
            </a:r>
            <a:endParaRPr sz="1000">
              <a:solidFill>
                <a:srgbClr val="000000"/>
              </a:solidFill>
              <a:latin typeface="Arial"/>
              <a:ea typeface="Arial"/>
              <a:cs typeface="Arial"/>
              <a:sym typeface="Arial"/>
            </a:endParaRPr>
          </a:p>
          <a:p>
            <a:pPr indent="-292100" lvl="0" marL="457200" rtl="0" algn="l">
              <a:lnSpc>
                <a:spcPct val="120000"/>
              </a:lnSpc>
              <a:spcBef>
                <a:spcPts val="0"/>
              </a:spcBef>
              <a:spcAft>
                <a:spcPts val="0"/>
              </a:spcAft>
              <a:buClr>
                <a:srgbClr val="000000"/>
              </a:buClr>
              <a:buSzPts val="1000"/>
              <a:buFont typeface="Arial"/>
              <a:buChar char="●"/>
            </a:pPr>
            <a:r>
              <a:rPr b="1" lang="en" sz="1000">
                <a:solidFill>
                  <a:srgbClr val="000000"/>
                </a:solidFill>
                <a:latin typeface="Arial"/>
                <a:ea typeface="Arial"/>
                <a:cs typeface="Arial"/>
                <a:sym typeface="Arial"/>
              </a:rPr>
              <a:t>Batch Normalization Layers: </a:t>
            </a:r>
            <a:r>
              <a:rPr lang="en" sz="1000">
                <a:solidFill>
                  <a:srgbClr val="000000"/>
                </a:solidFill>
                <a:latin typeface="Arial"/>
                <a:ea typeface="Arial"/>
                <a:cs typeface="Arial"/>
                <a:sym typeface="Arial"/>
              </a:rPr>
              <a:t>The usage of Batch normalization is based on the concept of Normalization used in machine learning.</a:t>
            </a:r>
            <a:r>
              <a:rPr b="1" lang="en" sz="1000">
                <a:solidFill>
                  <a:srgbClr val="000000"/>
                </a:solidFill>
                <a:latin typeface="Arial"/>
                <a:ea typeface="Arial"/>
                <a:cs typeface="Arial"/>
                <a:sym typeface="Arial"/>
              </a:rPr>
              <a:t> </a:t>
            </a:r>
            <a:r>
              <a:rPr lang="en" sz="1000">
                <a:solidFill>
                  <a:srgbClr val="000000"/>
                </a:solidFill>
                <a:latin typeface="Arial"/>
                <a:ea typeface="Arial"/>
                <a:cs typeface="Arial"/>
                <a:sym typeface="Arial"/>
              </a:rPr>
              <a:t>Normalization is a preprocessing technique that standardizes data. In other words, different features of data that have different ranges are converted onto the same range scale. By not normalizing the data before we train, we affect the learning speed of the network and make it more difficult to train. A batch normalization layer allows the learning process to happen on every layer of the network independently. The output of the previous layers are normalized by this layer. When batch normalization is used, learning becomes efficient. It can also be used as a regularization method to prevent overfitting. Adding the layer standardizes the inputs or outputs of the sequential model. This can be done at many points in the model. It is often placed just after the convolution and pooling layers and just before the sequential model.</a:t>
            </a:r>
            <a:endParaRPr sz="1000">
              <a:solidFill>
                <a:srgbClr val="000000"/>
              </a:solidFill>
              <a:latin typeface="Arial"/>
              <a:ea typeface="Arial"/>
              <a:cs typeface="Arial"/>
              <a:sym typeface="Arial"/>
            </a:endParaRPr>
          </a:p>
          <a:p>
            <a:pPr indent="0" lvl="0" marL="0" rtl="0" algn="l">
              <a:lnSpc>
                <a:spcPct val="120000"/>
              </a:lnSpc>
              <a:spcBef>
                <a:spcPts val="0"/>
              </a:spcBef>
              <a:spcAft>
                <a:spcPts val="0"/>
              </a:spcAft>
              <a:buNone/>
            </a:pPr>
            <a:r>
              <a:t/>
            </a:r>
            <a:endParaRPr sz="900">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Deep Neural Network working (continued)	</a:t>
            </a:r>
            <a:endParaRPr/>
          </a:p>
        </p:txBody>
      </p:sp>
      <p:sp>
        <p:nvSpPr>
          <p:cNvPr id="92" name="Google Shape;92;p17"/>
          <p:cNvSpPr txBox="1"/>
          <p:nvPr>
            <p:ph idx="1" type="body"/>
          </p:nvPr>
        </p:nvSpPr>
        <p:spPr>
          <a:xfrm>
            <a:off x="272100" y="1770825"/>
            <a:ext cx="8222100" cy="2880300"/>
          </a:xfrm>
          <a:prstGeom prst="rect">
            <a:avLst/>
          </a:prstGeom>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t/>
            </a:r>
            <a:endParaRPr sz="1000">
              <a:solidFill>
                <a:srgbClr val="000000"/>
              </a:solidFill>
              <a:latin typeface="Arial"/>
              <a:ea typeface="Arial"/>
              <a:cs typeface="Arial"/>
              <a:sym typeface="Arial"/>
            </a:endParaRPr>
          </a:p>
          <a:p>
            <a:pPr indent="-292100" lvl="0" marL="457200" rtl="0" algn="l">
              <a:lnSpc>
                <a:spcPct val="120000"/>
              </a:lnSpc>
              <a:spcBef>
                <a:spcPts val="0"/>
              </a:spcBef>
              <a:spcAft>
                <a:spcPts val="0"/>
              </a:spcAft>
              <a:buClr>
                <a:srgbClr val="000000"/>
              </a:buClr>
              <a:buSzPts val="1000"/>
              <a:buFont typeface="Arial"/>
              <a:buChar char="●"/>
            </a:pPr>
            <a:r>
              <a:rPr b="1" lang="en" sz="1000">
                <a:solidFill>
                  <a:srgbClr val="000000"/>
                </a:solidFill>
                <a:latin typeface="Arial"/>
                <a:ea typeface="Arial"/>
                <a:cs typeface="Arial"/>
                <a:sym typeface="Arial"/>
              </a:rPr>
              <a:t>Max Pooling Layers: </a:t>
            </a:r>
            <a:r>
              <a:rPr lang="en" sz="1000">
                <a:solidFill>
                  <a:srgbClr val="000000"/>
                </a:solidFill>
                <a:latin typeface="Arial"/>
                <a:ea typeface="Arial"/>
                <a:cs typeface="Arial"/>
                <a:sym typeface="Arial"/>
              </a:rPr>
              <a:t>Pooling layers perform similar functions to convolutional layers, but they take specific values, such as the maximum value in a certain region or the average value in a region. These are used to reduce the dimensionality of the output of a specific layer. This helps the algorithm to actually look for relevant information such as objects in the images rather than just whitespace/backspace or the picture background. Thus, a feature map containing the most prominent features of the previous feature map would be the output after max-pooling.</a:t>
            </a:r>
            <a:endParaRPr sz="1000">
              <a:solidFill>
                <a:srgbClr val="000000"/>
              </a:solidFill>
              <a:latin typeface="Arial"/>
              <a:ea typeface="Arial"/>
              <a:cs typeface="Arial"/>
              <a:sym typeface="Arial"/>
            </a:endParaRPr>
          </a:p>
          <a:p>
            <a:pPr indent="0" lvl="0" marL="457200" rtl="0" algn="l">
              <a:lnSpc>
                <a:spcPct val="120000"/>
              </a:lnSpc>
              <a:spcBef>
                <a:spcPts val="0"/>
              </a:spcBef>
              <a:spcAft>
                <a:spcPts val="0"/>
              </a:spcAft>
              <a:buNone/>
            </a:pPr>
            <a:r>
              <a:t/>
            </a:r>
            <a:endParaRPr sz="1000">
              <a:solidFill>
                <a:srgbClr val="000000"/>
              </a:solidFill>
              <a:latin typeface="Arial"/>
              <a:ea typeface="Arial"/>
              <a:cs typeface="Arial"/>
              <a:sym typeface="Arial"/>
            </a:endParaRPr>
          </a:p>
          <a:p>
            <a:pPr indent="-292100" lvl="0" marL="457200" rtl="0" algn="l">
              <a:lnSpc>
                <a:spcPct val="120000"/>
              </a:lnSpc>
              <a:spcBef>
                <a:spcPts val="0"/>
              </a:spcBef>
              <a:spcAft>
                <a:spcPts val="0"/>
              </a:spcAft>
              <a:buClr>
                <a:srgbClr val="000000"/>
              </a:buClr>
              <a:buSzPts val="1000"/>
              <a:buFont typeface="Arial"/>
              <a:buChar char="●"/>
            </a:pPr>
            <a:r>
              <a:rPr b="1" lang="en" sz="1000">
                <a:solidFill>
                  <a:srgbClr val="000000"/>
                </a:solidFill>
                <a:latin typeface="Arial"/>
                <a:ea typeface="Arial"/>
                <a:cs typeface="Arial"/>
                <a:sym typeface="Arial"/>
              </a:rPr>
              <a:t>Dropout Layers: </a:t>
            </a:r>
            <a:r>
              <a:rPr lang="en" sz="1000">
                <a:solidFill>
                  <a:srgbClr val="000000"/>
                </a:solidFill>
                <a:latin typeface="Arial"/>
                <a:ea typeface="Arial"/>
                <a:cs typeface="Arial"/>
                <a:sym typeface="Arial"/>
              </a:rPr>
              <a:t>These layers are another common characteristic of CNNs. Dropout is a mask that nullifies the contributions of some neurons towards the next layer and leaves the others unmodified. Dropout layers can be applied to an input vector, in which case they nullify some of its features; however, they can also be applied to hidden layers, in which case some of their neurons are nullified. In CNN training, dropout layers prevent overfitting of the training data. The first set of training samples will disproportionately affect the learning if they are not present. As a result, later samples and batches will no longer be able to learn features that appear only later.</a:t>
            </a:r>
            <a:endParaRPr sz="900">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8"/>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CNN Architectural Design	</a:t>
            </a:r>
            <a:endParaRPr/>
          </a:p>
        </p:txBody>
      </p:sp>
      <p:pic>
        <p:nvPicPr>
          <p:cNvPr id="98" name="Google Shape;98;p18"/>
          <p:cNvPicPr preferRelativeResize="0"/>
          <p:nvPr/>
        </p:nvPicPr>
        <p:blipFill>
          <a:blip r:embed="rId3">
            <a:alphaModFix/>
          </a:blip>
          <a:stretch>
            <a:fillRect/>
          </a:stretch>
        </p:blipFill>
        <p:spPr>
          <a:xfrm>
            <a:off x="3980053" y="181800"/>
            <a:ext cx="4489964" cy="4838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RESULTS</a:t>
            </a:r>
            <a:endParaRPr/>
          </a:p>
        </p:txBody>
      </p:sp>
      <p:sp>
        <p:nvSpPr>
          <p:cNvPr id="104" name="Google Shape;104;p19"/>
          <p:cNvSpPr txBox="1"/>
          <p:nvPr>
            <p:ph idx="1" type="subTitle"/>
          </p:nvPr>
        </p:nvSpPr>
        <p:spPr>
          <a:xfrm>
            <a:off x="4799125" y="362017"/>
            <a:ext cx="4045200" cy="1235100"/>
          </a:xfrm>
          <a:prstGeom prst="rect">
            <a:avLst/>
          </a:prstGeom>
        </p:spPr>
        <p:txBody>
          <a:bodyPr anchorCtr="0" anchor="t" bIns="91425" lIns="91425" spcFirstLastPara="1" rIns="91425" wrap="square" tIns="91425">
            <a:noAutofit/>
          </a:bodyPr>
          <a:lstStyle/>
          <a:p>
            <a:pPr indent="0" lvl="0" marL="0" rtl="0" algn="l">
              <a:lnSpc>
                <a:spcPct val="120000"/>
              </a:lnSpc>
              <a:spcBef>
                <a:spcPts val="1000"/>
              </a:spcBef>
              <a:spcAft>
                <a:spcPts val="0"/>
              </a:spcAft>
              <a:buNone/>
            </a:pPr>
            <a:r>
              <a:rPr lang="en" sz="1950">
                <a:solidFill>
                  <a:srgbClr val="795FAF"/>
                </a:solidFill>
                <a:latin typeface="Arial"/>
                <a:ea typeface="Arial"/>
                <a:cs typeface="Arial"/>
                <a:sym typeface="Arial"/>
              </a:rPr>
              <a:t>•</a:t>
            </a:r>
            <a:r>
              <a:rPr lang="en" sz="1400">
                <a:solidFill>
                  <a:srgbClr val="000000"/>
                </a:solidFill>
                <a:latin typeface="Arial"/>
                <a:ea typeface="Arial"/>
                <a:cs typeface="Arial"/>
                <a:sym typeface="Arial"/>
              </a:rPr>
              <a:t>It took 4414 seconds (1.2 hours approximately) to train the model on our system using Keras with python on a system configuration is Intel i7-8750H CPU @ 2.20GHz 2.21 GHz, 24 GB RAM. Operating System used is Windows 10.</a:t>
            </a:r>
            <a:endParaRPr sz="1400">
              <a:solidFill>
                <a:srgbClr val="000000"/>
              </a:solidFill>
              <a:latin typeface="Arial"/>
              <a:ea typeface="Arial"/>
              <a:cs typeface="Arial"/>
              <a:sym typeface="Arial"/>
            </a:endParaRPr>
          </a:p>
          <a:p>
            <a:pPr indent="0" lvl="0" marL="0" rtl="0" algn="l">
              <a:lnSpc>
                <a:spcPct val="120000"/>
              </a:lnSpc>
              <a:spcBef>
                <a:spcPts val="1000"/>
              </a:spcBef>
              <a:spcAft>
                <a:spcPts val="0"/>
              </a:spcAft>
              <a:buNone/>
            </a:pPr>
            <a:r>
              <a:rPr lang="en" sz="1950">
                <a:solidFill>
                  <a:srgbClr val="795FAF"/>
                </a:solidFill>
                <a:latin typeface="Arial"/>
                <a:ea typeface="Arial"/>
                <a:cs typeface="Arial"/>
                <a:sym typeface="Arial"/>
              </a:rPr>
              <a:t>•</a:t>
            </a:r>
            <a:r>
              <a:rPr lang="en" sz="1400">
                <a:solidFill>
                  <a:srgbClr val="000000"/>
                </a:solidFill>
                <a:latin typeface="Arial"/>
                <a:ea typeface="Arial"/>
                <a:cs typeface="Arial"/>
                <a:sym typeface="Arial"/>
              </a:rPr>
              <a:t> We tried to predict an image of a cat. Our model is able to predict this image accuracy with 72.95 percentage of accuracy.  Using our training model we also created a frontend using the ‘tkinter’ library. After saving our training model we load it and use it to predict the image after loading it. </a:t>
            </a:r>
            <a:endParaRPr sz="1400">
              <a:solidFill>
                <a:srgbClr val="000000"/>
              </a:solidFill>
              <a:latin typeface="Arial"/>
              <a:ea typeface="Arial"/>
              <a:cs typeface="Arial"/>
              <a:sym typeface="Arial"/>
            </a:endParaRPr>
          </a:p>
          <a:p>
            <a:pPr indent="0" lvl="0" marL="0" rtl="0" algn="ctr">
              <a:spcBef>
                <a:spcPts val="0"/>
              </a:spcBef>
              <a:spcAft>
                <a:spcPts val="0"/>
              </a:spcAft>
              <a:buNone/>
            </a:pPr>
            <a:r>
              <a:t/>
            </a:r>
            <a:endParaRPr sz="1700">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idx="4294967295" type="title"/>
          </p:nvPr>
        </p:nvSpPr>
        <p:spPr>
          <a:xfrm>
            <a:off x="773700" y="1663450"/>
            <a:ext cx="7596600" cy="76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lt2"/>
                </a:solidFill>
              </a:rPr>
              <a:t>PYSPARK INSTALLATION AND SETUP OBSTACLES</a:t>
            </a:r>
            <a:endParaRPr sz="2400">
              <a:solidFill>
                <a:schemeClr val="lt2"/>
              </a:solidFill>
            </a:endParaRPr>
          </a:p>
        </p:txBody>
      </p:sp>
      <p:cxnSp>
        <p:nvCxnSpPr>
          <p:cNvPr id="110" name="Google Shape;110;p20"/>
          <p:cNvCxnSpPr/>
          <p:nvPr/>
        </p:nvCxnSpPr>
        <p:spPr>
          <a:xfrm>
            <a:off x="4295550" y="2693400"/>
            <a:ext cx="552900" cy="0"/>
          </a:xfrm>
          <a:prstGeom prst="straightConnector1">
            <a:avLst/>
          </a:prstGeom>
          <a:noFill/>
          <a:ln cap="flat" cmpd="sng" w="28575">
            <a:solidFill>
              <a:schemeClr val="dk1"/>
            </a:solidFill>
            <a:prstDash val="solid"/>
            <a:round/>
            <a:headEnd len="sm" w="sm" type="none"/>
            <a:tailEnd len="sm" w="sm" type="none"/>
          </a:ln>
        </p:spPr>
      </p:cxnSp>
      <p:sp>
        <p:nvSpPr>
          <p:cNvPr id="111" name="Google Shape;111;p20"/>
          <p:cNvSpPr txBox="1"/>
          <p:nvPr>
            <p:ph idx="4294967295" type="body"/>
          </p:nvPr>
        </p:nvSpPr>
        <p:spPr>
          <a:xfrm>
            <a:off x="773700" y="2961650"/>
            <a:ext cx="7596600" cy="518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 We really </a:t>
            </a:r>
            <a:r>
              <a:rPr lang="en"/>
              <a:t>tried</a:t>
            </a:r>
            <a:r>
              <a:rPr lang="en"/>
              <a:t> hard to figure it out but it did not work.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1"/>
          <p:cNvSpPr txBox="1"/>
          <p:nvPr>
            <p:ph type="title"/>
          </p:nvPr>
        </p:nvSpPr>
        <p:spPr>
          <a:xfrm>
            <a:off x="490250" y="488250"/>
            <a:ext cx="8025900" cy="4192200"/>
          </a:xfrm>
          <a:prstGeom prst="rect">
            <a:avLst/>
          </a:prstGeom>
        </p:spPr>
        <p:txBody>
          <a:bodyPr anchorCtr="0" anchor="ctr" bIns="91425" lIns="91425" spcFirstLastPara="1" rIns="91425" wrap="square" tIns="91425">
            <a:noAutofit/>
          </a:bodyPr>
          <a:lstStyle/>
          <a:p>
            <a:pPr indent="-317500" lvl="0" marL="457200" rtl="0" algn="l">
              <a:lnSpc>
                <a:spcPct val="120000"/>
              </a:lnSpc>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We wanted to create the same model as created above using pyspark as well but due to system configuration problems and library issues we were not able to create models in pyspark.</a:t>
            </a:r>
            <a:endParaRPr sz="1400">
              <a:solidFill>
                <a:srgbClr val="000000"/>
              </a:solidFill>
              <a:latin typeface="Arial"/>
              <a:ea typeface="Arial"/>
              <a:cs typeface="Arial"/>
              <a:sym typeface="Arial"/>
            </a:endParaRPr>
          </a:p>
          <a:p>
            <a:pPr indent="0" lvl="0" marL="0" rtl="0" algn="l">
              <a:lnSpc>
                <a:spcPct val="120000"/>
              </a:lnSpc>
              <a:spcBef>
                <a:spcPts val="0"/>
              </a:spcBef>
              <a:spcAft>
                <a:spcPts val="0"/>
              </a:spcAft>
              <a:buNone/>
            </a:pPr>
            <a:r>
              <a:t/>
            </a:r>
            <a:endParaRPr sz="1400">
              <a:solidFill>
                <a:srgbClr val="000000"/>
              </a:solidFill>
              <a:latin typeface="Arial"/>
              <a:ea typeface="Arial"/>
              <a:cs typeface="Arial"/>
              <a:sym typeface="Arial"/>
            </a:endParaRPr>
          </a:p>
          <a:p>
            <a:pPr indent="-317500" lvl="0" marL="457200" rtl="0" algn="l">
              <a:lnSpc>
                <a:spcPct val="120000"/>
              </a:lnSpc>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We were able to install pyspark and its related dependencies but unfortunately, we were not able to install libraries required to create machine learning models like analytics-zoo and bigdl. Analytics Zoo is an open-source Big Data AI platform and includes the following features for scaling end-to-end AI to distributed Big Data. We were not able to find the version that satisfies the requirements.</a:t>
            </a:r>
            <a:endParaRPr sz="1400">
              <a:solidFill>
                <a:srgbClr val="000000"/>
              </a:solidFill>
              <a:latin typeface="Arial"/>
              <a:ea typeface="Arial"/>
              <a:cs typeface="Arial"/>
              <a:sym typeface="Arial"/>
            </a:endParaRPr>
          </a:p>
          <a:p>
            <a:pPr indent="0" lvl="0" marL="914400" rtl="0" algn="l">
              <a:lnSpc>
                <a:spcPct val="120000"/>
              </a:lnSpc>
              <a:spcBef>
                <a:spcPts val="0"/>
              </a:spcBef>
              <a:spcAft>
                <a:spcPts val="0"/>
              </a:spcAft>
              <a:buNone/>
            </a:pPr>
            <a:r>
              <a:t/>
            </a:r>
            <a:endParaRPr sz="1400">
              <a:solidFill>
                <a:srgbClr val="000000"/>
              </a:solidFill>
              <a:latin typeface="Arial"/>
              <a:ea typeface="Arial"/>
              <a:cs typeface="Arial"/>
              <a:sym typeface="Arial"/>
            </a:endParaRPr>
          </a:p>
          <a:p>
            <a:pPr indent="-285750" lvl="0" marL="457200" rtl="0" algn="l">
              <a:lnSpc>
                <a:spcPct val="120000"/>
              </a:lnSpc>
              <a:spcBef>
                <a:spcPts val="0"/>
              </a:spcBef>
              <a:spcAft>
                <a:spcPts val="0"/>
              </a:spcAft>
              <a:buClr>
                <a:srgbClr val="000000"/>
              </a:buClr>
              <a:buSzPts val="900"/>
              <a:buFont typeface="Arial"/>
              <a:buChar char="●"/>
            </a:pPr>
            <a:r>
              <a:rPr lang="en" sz="1400">
                <a:solidFill>
                  <a:srgbClr val="000000"/>
                </a:solidFill>
                <a:latin typeface="Arial"/>
                <a:ea typeface="Arial"/>
                <a:cs typeface="Arial"/>
                <a:sym typeface="Arial"/>
              </a:rPr>
              <a:t>Therefore, we could not able to compare the time to train the model and its performance with pyspark from python.</a:t>
            </a:r>
            <a:endParaRPr sz="42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